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gurobi.com/" TargetMode="External"/><Relationship Id="rId1" Type="http://schemas.openxmlformats.org/officeDocument/2006/relationships/hyperlink" Target="https://github.com/hewittzgh/SmartGrid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hyperlink" Target="ResultShow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2752090" y="1797685"/>
            <a:ext cx="7316470" cy="2761615"/>
            <a:chOff x="4334" y="2831"/>
            <a:chExt cx="11522" cy="4349"/>
          </a:xfrm>
        </p:grpSpPr>
        <p:sp>
          <p:nvSpPr>
            <p:cNvPr id="18" name="文本框 17"/>
            <p:cNvSpPr txBox="1"/>
            <p:nvPr/>
          </p:nvSpPr>
          <p:spPr>
            <a:xfrm>
              <a:off x="4334" y="4542"/>
              <a:ext cx="11524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7B92C3"/>
                  </a:solidFill>
                  <a:latin typeface="Arial Regular" panose="020B0604020202090204" charset="0"/>
                  <a:ea typeface="汉仪书宋一简" panose="02010609000101010101" pitchFamily="49" charset="-122"/>
                  <a:cs typeface="Arial Regular" panose="020B0604020202090204" charset="0"/>
                </a:rPr>
                <a:t>Paper Realization</a:t>
              </a:r>
              <a:endParaRPr lang="en-US" altLang="zh-CN" sz="6000" dirty="0">
                <a:solidFill>
                  <a:srgbClr val="7B92C3"/>
                </a:solidFill>
                <a:latin typeface="Arial Regular" panose="020B0604020202090204" charset="0"/>
                <a:ea typeface="汉仪书宋一简" panose="02010609000101010101" pitchFamily="49" charset="-122"/>
                <a:cs typeface="Arial Regular" panose="020B060402020209020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558" y="6598"/>
              <a:ext cx="7074" cy="582"/>
            </a:xfrm>
            <a:prstGeom prst="roundRect">
              <a:avLst>
                <a:gd name="adj" fmla="val 50000"/>
              </a:avLst>
            </a:prstGeom>
            <a:solidFill>
              <a:srgbClr val="7B92C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61" y="6592"/>
              <a:ext cx="42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Name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Gonghao </a:t>
              </a:r>
              <a:r>
                <a:rPr lang="en-US" altLang="zh-CN" dirty="0">
                  <a:solidFill>
                    <a:schemeClr val="bg1"/>
                  </a:solidFill>
                </a:rPr>
                <a:t>Zhang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"/>
            <p:cNvSpPr/>
            <p:nvPr/>
          </p:nvSpPr>
          <p:spPr bwMode="auto">
            <a:xfrm>
              <a:off x="9227" y="2831"/>
              <a:ext cx="1710" cy="537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sp>
          <p:nvSpPr>
            <p:cNvPr id="24" name="任意多边形"/>
            <p:cNvSpPr>
              <a:spLocks noChangeArrowheads="1"/>
            </p:cNvSpPr>
            <p:nvPr/>
          </p:nvSpPr>
          <p:spPr bwMode="auto">
            <a:xfrm>
              <a:off x="10868" y="3084"/>
              <a:ext cx="52" cy="390"/>
            </a:xfrm>
            <a:prstGeom prst="rect">
              <a:avLst/>
            </a:pr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sp>
          <p:nvSpPr>
            <p:cNvPr id="25" name="任意多边形"/>
            <p:cNvSpPr>
              <a:spLocks noChangeArrowheads="1"/>
            </p:cNvSpPr>
            <p:nvPr/>
          </p:nvSpPr>
          <p:spPr bwMode="auto">
            <a:xfrm>
              <a:off x="10809" y="3431"/>
              <a:ext cx="166" cy="118"/>
            </a:xfrm>
            <a:prstGeom prst="ellipse">
              <a:avLst/>
            </a:pr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sp>
          <p:nvSpPr>
            <p:cNvPr id="26" name="任意多边形"/>
            <p:cNvSpPr/>
            <p:nvPr/>
          </p:nvSpPr>
          <p:spPr bwMode="auto">
            <a:xfrm>
              <a:off x="10789" y="3493"/>
              <a:ext cx="121" cy="26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sp>
          <p:nvSpPr>
            <p:cNvPr id="27" name="任意多边形"/>
            <p:cNvSpPr/>
            <p:nvPr/>
          </p:nvSpPr>
          <p:spPr bwMode="auto">
            <a:xfrm>
              <a:off x="10885" y="3493"/>
              <a:ext cx="121" cy="26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sp>
          <p:nvSpPr>
            <p:cNvPr id="28" name="任意多边形"/>
            <p:cNvSpPr/>
            <p:nvPr/>
          </p:nvSpPr>
          <p:spPr bwMode="auto">
            <a:xfrm>
              <a:off x="9569" y="3257"/>
              <a:ext cx="991" cy="51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lstStyle/>
            <a:p>
              <a:endParaRPr lang="id-ID" dirty="0"/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4542" y="4083"/>
              <a:ext cx="11079" cy="0"/>
            </a:xfrm>
            <a:prstGeom prst="line">
              <a:avLst/>
            </a:prstGeom>
            <a:ln>
              <a:solidFill>
                <a:srgbClr val="7B9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25450" y="1215390"/>
          <a:ext cx="11346180" cy="442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620"/>
                <a:gridCol w="1101725"/>
                <a:gridCol w="1392555"/>
                <a:gridCol w="862965"/>
                <a:gridCol w="899795"/>
                <a:gridCol w="840740"/>
                <a:gridCol w="852805"/>
                <a:gridCol w="870585"/>
                <a:gridCol w="159"/>
                <a:gridCol w="870744"/>
                <a:gridCol w="318"/>
                <a:gridCol w="870426"/>
                <a:gridCol w="159"/>
                <a:gridCol w="870585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KMeans</a:t>
                      </a:r>
                      <a:endParaRPr lang="en-US" altLang="zh-CN">
                        <a:solidFill>
                          <a:schemeClr val="bg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  <a:sym typeface="+mn-ea"/>
                        </a:rPr>
                        <a:t>MiniBatch-KMeans</a:t>
                      </a:r>
                      <a:endParaRPr lang="en-US" altLang="zh-CN" sz="1800">
                        <a:solidFill>
                          <a:schemeClr val="bg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  <a:sym typeface="+mn-ea"/>
                      </a:endParaRPr>
                    </a:p>
                  </a:txBody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  <a:sym typeface="+mn-ea"/>
                        </a:rPr>
                        <a:t>KMedoids</a:t>
                      </a:r>
                      <a:endParaRPr lang="en-US" altLang="zh-CN" sz="1800">
                        <a:solidFill>
                          <a:schemeClr val="bg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  <a:sym typeface="+mn-ea"/>
                        </a:rPr>
                        <a:t>Agglomerative</a:t>
                      </a:r>
                      <a:endParaRPr lang="en-US" altLang="zh-CN" sz="1800">
                        <a:solidFill>
                          <a:schemeClr val="bg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4483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eu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eu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eu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en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ct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cte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eu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en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ct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Regular" panose="020B0604020202090204" charset="0"/>
                          <a:sym typeface="+mn-ea"/>
                        </a:rPr>
                        <a:t>cte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</a:tr>
              <a:tr h="648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No. of Clusters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13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13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12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13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17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17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17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17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</a:tr>
              <a:tr h="647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C-Installation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30000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30000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26000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26000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24000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26000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34000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648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C-Transmission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228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230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255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256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265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256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229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229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229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229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648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C-Delay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33420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33680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38030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38420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40840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38510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34190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34190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34190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34190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647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C-Total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63648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63910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64285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64676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65105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64766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68419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68419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68419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uFillTx/>
                          <a:latin typeface="Arial" panose="020B0604020202090204" pitchFamily="34" charset="0"/>
                          <a:cs typeface="Arial Bold" panose="020B0604020202090204" charset="0"/>
                        </a:rPr>
                        <a:t>68419</a:t>
                      </a:r>
                      <a:endParaRPr lang="en-US" altLang="zh-CN" b="1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cs typeface="Arial Bold" panose="020B060402020209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7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D_MAX=150, c=5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, alpha=3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4" name="图片 3" descr="nmaxs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1303655"/>
            <a:ext cx="4803140" cy="5103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63215" y="886460"/>
            <a:ext cx="1721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3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82940" y="886460"/>
            <a:ext cx="182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10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7" name="图片 6" descr="nmaxss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30" y="1303655"/>
            <a:ext cx="4802505" cy="5087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984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D_MAX=150, c=5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, alpha=3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691640" y="2165350"/>
          <a:ext cx="8808720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180"/>
                <a:gridCol w="2202180"/>
                <a:gridCol w="2202180"/>
                <a:gridCol w="2202180"/>
              </a:tblGrid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Cost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N_MAX_SS = 3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N_MAX_SS = 10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Relative change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C-Installation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46000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30000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- 34.8%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C-Transmission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172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227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+31.9%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C-Delay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23355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33375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+42.9%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C-Total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69527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Arial Regular" panose="020B0604020202090204" charset="0"/>
                          <a:cs typeface="Arial Regular" panose="020B0604020202090204" charset="0"/>
                        </a:rPr>
                        <a:t>63602</a:t>
                      </a:r>
                      <a:endParaRPr lang="zh-CN" altLang="en-US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 Regular" panose="020B0604020202090204" charset="0"/>
                          <a:cs typeface="Arial Regular" panose="020B0604020202090204" charset="0"/>
                        </a:rPr>
                        <a:t>-   8.6%</a:t>
                      </a:r>
                      <a:endParaRPr lang="en-US" altLang="zh-CN" b="1">
                        <a:latin typeface="Arial Regular" panose="020B0604020202090204" charset="0"/>
                        <a:cs typeface="Arial Regular" panose="020B06040202020902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0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0,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alpha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3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92145" y="886460"/>
            <a:ext cx="873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0.5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21725" y="886460"/>
            <a:ext cx="873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50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3" name="图片 2" descr="c0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1285240"/>
            <a:ext cx="4886325" cy="5124450"/>
          </a:xfrm>
          <a:prstGeom prst="rect">
            <a:avLst/>
          </a:prstGeom>
        </p:spPr>
      </p:pic>
      <p:pic>
        <p:nvPicPr>
          <p:cNvPr id="8" name="图片 7" descr="c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85" y="1285240"/>
            <a:ext cx="4984115" cy="5125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0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0,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alpha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3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685290" y="2517140"/>
          <a:ext cx="8821420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315"/>
                <a:gridCol w="1855470"/>
                <a:gridCol w="1814830"/>
                <a:gridCol w="2005330"/>
                <a:gridCol w="1349375"/>
                <a:gridCol w="1181100"/>
              </a:tblGrid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90204" pitchFamily="34" charset="0"/>
                          <a:sym typeface="+mn-ea"/>
                        </a:rPr>
                        <a:t>No. of Clusters</a:t>
                      </a:r>
                      <a:endParaRPr lang="en-US" altLang="zh-CN" sz="1800" b="1">
                        <a:latin typeface="Arial" panose="020B060402020209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C-Installation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C-Transmission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C-Delay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C-Total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0.5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16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32000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111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6094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38205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5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102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92162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50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47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94000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53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251850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345903</a:t>
                      </a:r>
                      <a:endParaRPr lang="zh-CN" altLang="en-US" b="1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0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0,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60700" y="886460"/>
            <a:ext cx="1111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alpha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2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5840" y="886460"/>
            <a:ext cx="1111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alpha = 4</a:t>
            </a:r>
            <a:endParaRPr lang="en-US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" name="图片 3" descr="alph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1285240"/>
            <a:ext cx="4858385" cy="5125085"/>
          </a:xfrm>
          <a:prstGeom prst="rect">
            <a:avLst/>
          </a:prstGeom>
        </p:spPr>
      </p:pic>
      <p:pic>
        <p:nvPicPr>
          <p:cNvPr id="6" name="图片 5" descr="alph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285240"/>
            <a:ext cx="4893945" cy="5125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482090" y="2517140"/>
          <a:ext cx="9227820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580"/>
                <a:gridCol w="1872615"/>
                <a:gridCol w="1779905"/>
                <a:gridCol w="2097405"/>
                <a:gridCol w="1411605"/>
                <a:gridCol w="1235710"/>
              </a:tblGrid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alpha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90204" pitchFamily="34" charset="0"/>
                          <a:sym typeface="+mn-ea"/>
                        </a:rPr>
                        <a:t>No. of Clusters</a:t>
                      </a:r>
                      <a:endParaRPr lang="en-US" altLang="zh-CN" sz="1800" b="1">
                        <a:latin typeface="Arial" panose="020B060402020209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C-Installation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C-Transmission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C-Delay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C-Total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2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92061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3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102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92162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4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8543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100603</a:t>
                      </a:r>
                      <a:endParaRPr lang="zh-CN" altLang="en-US" b="1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0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0,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5, alpha=3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56865" y="886460"/>
            <a:ext cx="1492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D_MAX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 = </a:t>
            </a:r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100</a:t>
            </a:r>
            <a:endParaRPr lang="en-US" altLang="zh-CN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34705" y="886460"/>
            <a:ext cx="1493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D_MAX = 150</a:t>
            </a:r>
            <a:endParaRPr lang="en-US" sz="1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7" name="图片 6" descr="nmaxss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1308735"/>
            <a:ext cx="4836795" cy="5124450"/>
          </a:xfrm>
          <a:prstGeom prst="rect">
            <a:avLst/>
          </a:prstGeom>
        </p:spPr>
      </p:pic>
      <p:pic>
        <p:nvPicPr>
          <p:cNvPr id="10" name="图片 9" descr="c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5" y="1308735"/>
            <a:ext cx="487934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1280" y="2517140"/>
          <a:ext cx="938339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60"/>
                <a:gridCol w="1819275"/>
                <a:gridCol w="1748790"/>
                <a:gridCol w="2084705"/>
                <a:gridCol w="1435100"/>
                <a:gridCol w="1256665"/>
              </a:tblGrid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D_MAX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90204" pitchFamily="34" charset="0"/>
                          <a:sym typeface="+mn-ea"/>
                        </a:rPr>
                        <a:t>No. of Clusters</a:t>
                      </a:r>
                      <a:endParaRPr lang="en-US" altLang="zh-CN" sz="1800" b="1">
                        <a:latin typeface="Arial" panose="020B060402020209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C-Installation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C-Transmission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C-Delay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C-Total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100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30000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227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33375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63602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150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15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102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92162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5, alpha=3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1280" y="2517140"/>
          <a:ext cx="938339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60"/>
                <a:gridCol w="1819275"/>
                <a:gridCol w="1748790"/>
                <a:gridCol w="2084705"/>
                <a:gridCol w="1435100"/>
                <a:gridCol w="1256665"/>
              </a:tblGrid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D_MAX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90204" pitchFamily="34" charset="0"/>
                          <a:sym typeface="+mn-ea"/>
                        </a:rPr>
                        <a:t>No. of Clusters</a:t>
                      </a:r>
                      <a:endParaRPr lang="en-US" altLang="zh-CN" sz="1800" b="1">
                        <a:latin typeface="Arial" panose="020B060402020209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C-Installation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C-Transmission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C-Delay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C-Total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100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18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30000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227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33375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63602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  <a:tr h="455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150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Arial" panose="020B0604020202090204" pitchFamily="34" charset="0"/>
                        </a:rPr>
                        <a:t>15</a:t>
                      </a:r>
                      <a:endParaRPr lang="en-US" altLang="zh-CN" b="1">
                        <a:latin typeface="Arial" panose="020B060402020209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36000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102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56060</a:t>
                      </a:r>
                      <a:endParaRPr lang="zh-CN" altLang="en-US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92162</a:t>
                      </a:r>
                      <a:endParaRPr lang="zh-CN" altLang="en-US" b="1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4685" y="352425"/>
            <a:ext cx="1077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parameters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 on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the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D_MAX=1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0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0, 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c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=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5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2752090" y="1797685"/>
            <a:ext cx="7317740" cy="2761615"/>
            <a:chOff x="4334" y="2831"/>
            <a:chExt cx="11524" cy="4349"/>
          </a:xfrm>
        </p:grpSpPr>
        <p:sp>
          <p:nvSpPr>
            <p:cNvPr id="18" name="文本框 17"/>
            <p:cNvSpPr txBox="1"/>
            <p:nvPr/>
          </p:nvSpPr>
          <p:spPr>
            <a:xfrm>
              <a:off x="4334" y="4542"/>
              <a:ext cx="11524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4400" b="1" dirty="0">
                  <a:solidFill>
                    <a:srgbClr val="7B92C3"/>
                  </a:solidFill>
                  <a:latin typeface="Arial Bold" panose="020B0604020202090204" charset="0"/>
                  <a:ea typeface="汉仪书宋一简" panose="02010609000101010101" pitchFamily="49" charset="-122"/>
                  <a:cs typeface="Arial Bold" panose="020B0604020202090204" charset="0"/>
                </a:rPr>
                <a:t>Thank you for your review</a:t>
              </a:r>
              <a:endParaRPr lang="en-US" altLang="zh-CN" sz="4400" b="1" dirty="0">
                <a:solidFill>
                  <a:srgbClr val="7B92C3"/>
                </a:solidFill>
                <a:latin typeface="Arial Bold" panose="020B0604020202090204" charset="0"/>
                <a:ea typeface="汉仪书宋一简" panose="02010609000101010101" pitchFamily="49" charset="-122"/>
                <a:cs typeface="Arial Bold" panose="020B060402020209020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558" y="6598"/>
              <a:ext cx="7074" cy="582"/>
            </a:xfrm>
            <a:prstGeom prst="roundRect">
              <a:avLst>
                <a:gd name="adj" fmla="val 50000"/>
              </a:avLst>
            </a:prstGeom>
            <a:solidFill>
              <a:srgbClr val="7B92C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61" y="6592"/>
              <a:ext cx="42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dirty="0">
                  <a:solidFill>
                    <a:schemeClr val="bg1"/>
                  </a:solidFill>
                </a:rPr>
                <a:t>Name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Gonghao </a:t>
              </a:r>
              <a:r>
                <a:rPr lang="en-US" altLang="zh-CN" dirty="0">
                  <a:solidFill>
                    <a:schemeClr val="bg1"/>
                  </a:solidFill>
                </a:rPr>
                <a:t>Zhang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"/>
            <p:cNvSpPr/>
            <p:nvPr/>
          </p:nvSpPr>
          <p:spPr bwMode="auto">
            <a:xfrm>
              <a:off x="9227" y="2831"/>
              <a:ext cx="1710" cy="537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sp>
          <p:nvSpPr>
            <p:cNvPr id="24" name="任意多边形"/>
            <p:cNvSpPr>
              <a:spLocks noChangeArrowheads="1"/>
            </p:cNvSpPr>
            <p:nvPr/>
          </p:nvSpPr>
          <p:spPr bwMode="auto">
            <a:xfrm>
              <a:off x="10868" y="3084"/>
              <a:ext cx="52" cy="390"/>
            </a:xfrm>
            <a:prstGeom prst="rect">
              <a:avLst/>
            </a:pr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sp>
          <p:nvSpPr>
            <p:cNvPr id="25" name="任意多边形"/>
            <p:cNvSpPr>
              <a:spLocks noChangeArrowheads="1"/>
            </p:cNvSpPr>
            <p:nvPr/>
          </p:nvSpPr>
          <p:spPr bwMode="auto">
            <a:xfrm>
              <a:off x="10809" y="3431"/>
              <a:ext cx="166" cy="118"/>
            </a:xfrm>
            <a:prstGeom prst="ellipse">
              <a:avLst/>
            </a:pr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sp>
          <p:nvSpPr>
            <p:cNvPr id="26" name="任意多边形"/>
            <p:cNvSpPr/>
            <p:nvPr/>
          </p:nvSpPr>
          <p:spPr bwMode="auto">
            <a:xfrm>
              <a:off x="10789" y="3493"/>
              <a:ext cx="121" cy="26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sp>
          <p:nvSpPr>
            <p:cNvPr id="27" name="任意多边形"/>
            <p:cNvSpPr/>
            <p:nvPr/>
          </p:nvSpPr>
          <p:spPr bwMode="auto">
            <a:xfrm>
              <a:off x="10885" y="3493"/>
              <a:ext cx="121" cy="26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sp>
          <p:nvSpPr>
            <p:cNvPr id="5" name="任意多边形"/>
            <p:cNvSpPr/>
            <p:nvPr/>
          </p:nvSpPr>
          <p:spPr bwMode="auto">
            <a:xfrm>
              <a:off x="9569" y="3257"/>
              <a:ext cx="991" cy="51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7B9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3" tIns="45711" rIns="91423" bIns="45711" numCol="1" anchor="t" anchorCtr="0" compatLnSpc="1"/>
            <a:p>
              <a:endParaRPr lang="id-ID" dirty="0"/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4542" y="4083"/>
              <a:ext cx="11079" cy="0"/>
            </a:xfrm>
            <a:prstGeom prst="line">
              <a:avLst/>
            </a:prstGeom>
            <a:ln>
              <a:solidFill>
                <a:srgbClr val="7B9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16" y="352255"/>
            <a:ext cx="29993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Code 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</a:t>
            </a:r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elated</a:t>
            </a:r>
            <a:endParaRPr lang="zh-CN" altLang="en-US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8" name="组合 7" descr="7b0a202020202274657874626f78223a20227b5c2263617465676f72795f69645c223a31303431302c5c2269645c223a32303334323032337d220a7d0a"/>
          <p:cNvGrpSpPr/>
          <p:nvPr/>
        </p:nvGrpSpPr>
        <p:grpSpPr>
          <a:xfrm>
            <a:off x="894715" y="1131570"/>
            <a:ext cx="10675620" cy="5076190"/>
            <a:chOff x="5370" y="3510"/>
            <a:chExt cx="8461" cy="3780"/>
          </a:xfrm>
        </p:grpSpPr>
        <p:sp>
          <p:nvSpPr>
            <p:cNvPr id="10" name="矩形 9"/>
            <p:cNvSpPr/>
            <p:nvPr/>
          </p:nvSpPr>
          <p:spPr>
            <a:xfrm>
              <a:off x="5370" y="3510"/>
              <a:ext cx="8461" cy="3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370" y="3510"/>
              <a:ext cx="227" cy="3780"/>
            </a:xfrm>
            <a:prstGeom prst="rect">
              <a:avLst/>
            </a:prstGeom>
            <a:solidFill>
              <a:srgbClr val="2F7B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186" y="6652"/>
              <a:ext cx="453" cy="454"/>
              <a:chOff x="13315" y="6781"/>
              <a:chExt cx="403" cy="40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435" y="6902"/>
                <a:ext cx="283" cy="283"/>
              </a:xfrm>
              <a:prstGeom prst="rect">
                <a:avLst/>
              </a:prstGeom>
              <a:solidFill>
                <a:srgbClr val="8EB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3315" y="6781"/>
                <a:ext cx="283" cy="283"/>
              </a:xfrm>
              <a:prstGeom prst="rect">
                <a:avLst/>
              </a:prstGeom>
              <a:solidFill>
                <a:srgbClr val="2F7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74445" y="2452370"/>
            <a:ext cx="10053320" cy="3508375"/>
            <a:chOff x="2007" y="1974"/>
            <a:chExt cx="15832" cy="5525"/>
          </a:xfrm>
        </p:grpSpPr>
        <p:sp>
          <p:nvSpPr>
            <p:cNvPr id="17" name="文本框 16"/>
            <p:cNvSpPr txBox="1"/>
            <p:nvPr/>
          </p:nvSpPr>
          <p:spPr>
            <a:xfrm>
              <a:off x="2007" y="1974"/>
              <a:ext cx="147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"/>
              </a:pPr>
              <a:r>
                <a:rPr lang="en-US" altLang="zh-CN" sz="1600" b="1">
                  <a:solidFill>
                    <a:schemeClr val="accent1">
                      <a:lumMod val="75000"/>
                    </a:schemeClr>
                  </a:solidFill>
                  <a:uFillTx/>
                  <a:latin typeface="Arial" panose="020B0604020202090204" pitchFamily="34" charset="0"/>
                </a:rPr>
                <a:t>Code Environment</a:t>
              </a:r>
              <a:endParaRPr lang="en-US" altLang="zh-CN" sz="1600" b="1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9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627" y="2732"/>
              <a:ext cx="15211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MacBook Pro (Retina, 15-inch, Mid 2015) with an </a:t>
              </a:r>
              <a:r>
                <a:rPr lang="en-US" altLang="zh-CN" sz="1400">
                  <a:uFillTx/>
                  <a:latin typeface="Arial" panose="020B0604020202090204" pitchFamily="34" charset="0"/>
                  <a:sym typeface="+mn-ea"/>
                </a:rPr>
                <a:t>Intel Core i7</a:t>
              </a: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 Quad Core @ </a:t>
              </a:r>
              <a:r>
                <a:rPr lang="en-US" altLang="zh-CN" sz="1400">
                  <a:uFillTx/>
                  <a:latin typeface="Arial" panose="020B0604020202090204" pitchFamily="34" charset="0"/>
                  <a:sym typeface="+mn-ea"/>
                </a:rPr>
                <a:t>2.2 GHz and </a:t>
              </a: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16 GB 1600 MHz DDR3</a:t>
              </a: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Anaconda3, Python 3.9.9</a:t>
              </a: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Dependencies: networkx, scipy, sklearn, matplotlib, pyqt5, sklearn_extra, gurobipy</a:t>
              </a: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07" y="4850"/>
              <a:ext cx="147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"/>
              </a:pPr>
              <a:r>
                <a:rPr lang="en-US" altLang="zh-CN" sz="1600" b="1">
                  <a:solidFill>
                    <a:schemeClr val="accent1">
                      <a:lumMod val="75000"/>
                    </a:schemeClr>
                  </a:solidFill>
                  <a:uFillTx/>
                  <a:latin typeface="Arial" panose="020B0604020202090204" pitchFamily="34" charset="0"/>
                </a:rPr>
                <a:t>Code Sharing</a:t>
              </a:r>
              <a:endParaRPr lang="en-US" altLang="zh-CN" sz="1600" b="1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9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8" y="5659"/>
              <a:ext cx="15211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</a:rPr>
                <a:t>Github: I opened my code to </a:t>
              </a:r>
              <a:r>
                <a:rPr lang="en-US" altLang="zh-CN" sz="1400" i="1" u="sng">
                  <a:solidFill>
                    <a:schemeClr val="tx1"/>
                  </a:solidFill>
                  <a:uFillTx/>
                  <a:latin typeface="Arial Italic" panose="020B0604020202090204" charset="0"/>
                  <a:cs typeface="Arial Italic" panose="020B0604020202090204" charset="0"/>
                  <a:hlinkClick r:id="rId1" tooltip="" action="ppaction://hlinkfile"/>
                </a:rPr>
                <a:t>https://github.com/hewittzgh/SmartGrid</a:t>
              </a:r>
              <a:endParaRPr lang="en-US" altLang="zh-CN" sz="1400" i="1" u="sng">
                <a:solidFill>
                  <a:schemeClr val="tx1"/>
                </a:solidFill>
                <a:uFillTx/>
                <a:latin typeface="Arial Italic" panose="020B0604020202090204" charset="0"/>
                <a:cs typeface="Arial Italic" panose="020B060402020209020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endParaRPr lang="en-US" altLang="zh-CN" sz="1400" i="1" u="sng">
                <a:solidFill>
                  <a:schemeClr val="tx1"/>
                </a:solidFill>
                <a:uFillTx/>
                <a:latin typeface="Arial Italic" panose="020B0604020202090204" charset="0"/>
                <a:cs typeface="Arial Italic" panose="020B060402020209020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Configuration: </a:t>
              </a:r>
              <a:r>
                <a:rPr lang="en-US" altLang="zh-CN" sz="1400" i="1">
                  <a:solidFill>
                    <a:schemeClr val="tx1"/>
                  </a:solidFill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$ conda env create -f </a:t>
              </a:r>
              <a:r>
                <a:rPr lang="en-US" altLang="zh-CN" sz="1400" i="1" u="sng">
                  <a:solidFill>
                    <a:schemeClr val="tx1"/>
                  </a:solidFill>
                  <a:uFillTx/>
                  <a:latin typeface="Arial Italic" panose="020B0604020202090204" charset="0"/>
                  <a:cs typeface="Arial Italic" panose="020B0604020202090204" charset="0"/>
                </a:rPr>
                <a:t>environment.yml</a:t>
              </a:r>
              <a:endParaRPr lang="en-US" altLang="zh-CN" sz="1400" i="1" u="sng">
                <a:solidFill>
                  <a:schemeClr val="tx1"/>
                </a:solidFill>
                <a:uFillTx/>
                <a:latin typeface="Arial Italic" panose="020B0604020202090204" charset="0"/>
                <a:cs typeface="Arial Italic" panose="020B060402020209020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endParaRPr lang="en-US" altLang="zh-CN" sz="1400" i="1" u="sng">
                <a:solidFill>
                  <a:schemeClr val="tx1"/>
                </a:solidFill>
                <a:uFillTx/>
                <a:latin typeface="Arial Italic" panose="020B0604020202090204" charset="0"/>
                <a:cs typeface="Arial Italic" panose="020B0604020202090204" charset="0"/>
              </a:endParaRPr>
            </a:p>
            <a:p>
              <a:pPr marL="285750" indent="-285750">
                <a:buClr>
                  <a:srgbClr val="2E75B6"/>
                </a:buClr>
                <a:buFont typeface="Wingdings" panose="05000000000000000000" charset="0"/>
                <a:buChar char=""/>
              </a:pP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Note: Linear Programming is implemented using </a:t>
              </a:r>
              <a:r>
                <a:rPr lang="en-US" altLang="zh-CN" sz="1400" i="1" u="sng">
                  <a:solidFill>
                    <a:schemeClr val="tx1"/>
                  </a:solidFill>
                  <a:uFillTx/>
                  <a:latin typeface="Arial" panose="020B0604020202090204" pitchFamily="34" charset="0"/>
                  <a:cs typeface="Arial" panose="020B0604020202090204" pitchFamily="34" charset="0"/>
                  <a:hlinkClick r:id="rId2" tooltip="" action="ppaction://hlinkfile"/>
                </a:rPr>
                <a:t>G</a:t>
              </a:r>
              <a:r>
                <a:rPr lang="en-US" altLang="zh-CN" sz="1400" i="1" u="sng">
                  <a:solidFill>
                    <a:schemeClr val="tx1"/>
                  </a:solidFill>
                  <a:uFillTx/>
                  <a:latin typeface="Arial Italic" panose="020B0604020202090204" charset="0"/>
                  <a:cs typeface="Arial Italic" panose="020B0604020202090204" charset="0"/>
                  <a:hlinkClick r:id="rId2" tooltip="" action="ppaction://hlinkfile"/>
                </a:rPr>
                <a:t>urobi</a:t>
              </a:r>
              <a:r>
                <a:rPr lang="en-US" altLang="zh-CN" sz="1400">
                  <a:solidFill>
                    <a:schemeClr val="tx1"/>
                  </a:solidFill>
                  <a:uFillTx/>
                  <a:latin typeface="Arial" panose="020B0604020202090204" pitchFamily="34" charset="0"/>
                  <a:cs typeface="Arial" panose="020B0604020202090204" pitchFamily="34" charset="0"/>
                </a:rPr>
                <a:t>, which requires academic license</a:t>
              </a:r>
              <a:endPara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274445" y="1347470"/>
            <a:ext cx="9382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2E75B6"/>
              </a:buClr>
              <a:buFont typeface="Wingdings" panose="05000000000000000000" charset="0"/>
              <a:buChar char=""/>
            </a:pPr>
            <a:r>
              <a:rPr lang="en-US" altLang="zh-CN" sz="1600" b="1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90204" pitchFamily="34" charset="0"/>
              </a:rPr>
              <a:t>Code Paper</a:t>
            </a:r>
            <a:endParaRPr lang="en-US" altLang="zh-CN" sz="1600" b="1">
              <a:solidFill>
                <a:schemeClr val="accent1">
                  <a:lumMod val="75000"/>
                </a:schemeClr>
              </a:solidFill>
              <a:uFillTx/>
              <a:latin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68780" y="1765300"/>
            <a:ext cx="9658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2E75B6"/>
              </a:buClr>
              <a:buFont typeface="Wingdings" panose="05000000000000000000" charset="0"/>
              <a:buChar char=""/>
            </a:pPr>
            <a:r>
              <a:rPr lang="en-US" altLang="zh-CN" sz="1400">
                <a:solidFill>
                  <a:schemeClr val="tx1"/>
                </a:solidFill>
                <a:uFillTx/>
                <a:latin typeface="Arial" panose="020B0604020202090204" pitchFamily="34" charset="0"/>
              </a:rPr>
              <a:t>Adrian Lang, Yi Wang*, Cheng Feng, Eleni Stai, and Gabriela Hug, “Data Aggregation Point Placements for Smart Meters in the Smart Grid,” IEEE Transactions on Smart Grid, in press.</a:t>
            </a:r>
            <a:endParaRPr lang="en-US" altLang="zh-CN" sz="1400">
              <a:solidFill>
                <a:schemeClr val="tx1"/>
              </a:solidFill>
              <a:uFillTx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2855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16" y="352255"/>
            <a:ext cx="29993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Result 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P</a:t>
            </a:r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resentation</a:t>
            </a:r>
            <a:endParaRPr lang="zh-CN" altLang="en-US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8" name="图片 7" descr="3470967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585" y="2273300"/>
            <a:ext cx="2311400" cy="2311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64455" y="2273300"/>
            <a:ext cx="18630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tx1"/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Video in Appendix</a:t>
            </a:r>
            <a:endParaRPr lang="zh-CN" altLang="en-US" sz="1400" b="1">
              <a:solidFill>
                <a:schemeClr val="tx1"/>
              </a:solidFill>
              <a:uFillTx/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3" name="图片 2" descr="kmeans-e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1258570"/>
            <a:ext cx="4947920" cy="5241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56510" y="890270"/>
            <a:ext cx="2127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KMeans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euclidean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5" name="图片 4" descr="minibatchkmeans-e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85" y="1229360"/>
            <a:ext cx="4857115" cy="5271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49185" y="926465"/>
            <a:ext cx="3091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MiniBatch-KMeans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euclidean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56510" y="890270"/>
            <a:ext cx="2127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kmedoids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euclidean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85480" y="909320"/>
            <a:ext cx="1877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kmedoids energy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2" name="图片 1" descr="kmedoids-e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1246505"/>
            <a:ext cx="4857115" cy="5236845"/>
          </a:xfrm>
          <a:prstGeom prst="rect">
            <a:avLst/>
          </a:prstGeom>
        </p:spPr>
      </p:pic>
      <p:pic>
        <p:nvPicPr>
          <p:cNvPr id="7" name="图片 6" descr="kmedoids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5" y="1246505"/>
            <a:ext cx="4957445" cy="5259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24150" y="909320"/>
            <a:ext cx="178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kmedoids cutoff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73060" y="909320"/>
            <a:ext cx="2486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kmedoids cutoff-energy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3" name="图片 2" descr="kmedoids-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1257300"/>
            <a:ext cx="4957445" cy="5236845"/>
          </a:xfrm>
          <a:prstGeom prst="rect">
            <a:avLst/>
          </a:prstGeom>
        </p:spPr>
      </p:pic>
      <p:pic>
        <p:nvPicPr>
          <p:cNvPr id="5" name="图片 4" descr="kmedoids-c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20" y="1257300"/>
            <a:ext cx="4907915" cy="5237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75840" y="909320"/>
            <a:ext cx="2556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agglomerative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euclidean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1640" y="90932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agglomerative energy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3" name="图片 2" descr="agglomerative-e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690" y="1247775"/>
            <a:ext cx="4926330" cy="5257800"/>
          </a:xfrm>
          <a:prstGeom prst="rect">
            <a:avLst/>
          </a:prstGeom>
        </p:spPr>
      </p:pic>
      <p:pic>
        <p:nvPicPr>
          <p:cNvPr id="5" name="图片 4" descr="agglomerative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247775"/>
            <a:ext cx="4933950" cy="5257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02535" y="909320"/>
            <a:ext cx="2257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agglomerative cutoff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5255" y="910590"/>
            <a:ext cx="2927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" panose="020B0604020202090204" pitchFamily="34" charset="0"/>
                <a:cs typeface="Arial Bold" panose="020B0604020202090204" charset="0"/>
              </a:rPr>
              <a:t>agglomerative cutoff-energy</a:t>
            </a:r>
            <a:endParaRPr lang="en-US" altLang="zh-CN" sz="1600" b="1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2" name="图片 1" descr="agglomerative-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325" y="1247775"/>
            <a:ext cx="4949190" cy="5259070"/>
          </a:xfrm>
          <a:prstGeom prst="rect">
            <a:avLst/>
          </a:prstGeom>
        </p:spPr>
      </p:pic>
      <p:pic>
        <p:nvPicPr>
          <p:cNvPr id="7" name="图片 6" descr="agglomerative-c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60" y="1240155"/>
            <a:ext cx="4949825" cy="52654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18570" y="128094"/>
            <a:ext cx="11954454" cy="6601405"/>
          </a:xfrm>
          <a:prstGeom prst="rect">
            <a:avLst/>
          </a:prstGeom>
          <a:solidFill>
            <a:schemeClr val="bg1"/>
          </a:solidFill>
          <a:ln>
            <a:solidFill>
              <a:srgbClr val="7B9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>
            <a:off x="425605" y="366110"/>
            <a:ext cx="280977" cy="295356"/>
          </a:xfrm>
          <a:prstGeom prst="triangle">
            <a:avLst/>
          </a:prstGeom>
          <a:solidFill>
            <a:srgbClr val="7B92C3"/>
          </a:soli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52170" y="1216660"/>
            <a:ext cx="10679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tx1"/>
                </a:solidFill>
                <a:uFillTx/>
                <a:latin typeface="Arial Bold" panose="020B0604020202090204" charset="0"/>
                <a:cs typeface="Arial Bold" panose="020B0604020202090204" charset="0"/>
              </a:rPr>
              <a:t>In my code</a:t>
            </a:r>
            <a:r>
              <a:rPr lang="en-US" altLang="zh-CN" sz="1600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, the Heuristic algorithm based on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 Bold" panose="020B0604020202090204" charset="0"/>
                <a:cs typeface="Arial Bold" panose="020B0604020202090204" charset="0"/>
              </a:rPr>
              <a:t>spectral clustering</a:t>
            </a:r>
            <a:r>
              <a:rPr lang="en-US" altLang="zh-CN" sz="1600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 is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Arial Bold" panose="020B0604020202090204" charset="0"/>
                <a:cs typeface="Arial Bold" panose="020B0604020202090204" charset="0"/>
              </a:rPr>
              <a:t>difficult to converge</a:t>
            </a:r>
            <a:r>
              <a:rPr lang="en-US" altLang="zh-CN" sz="1600">
                <a:solidFill>
                  <a:schemeClr val="tx1"/>
                </a:solidFill>
                <a:uFillTx/>
                <a:latin typeface="Arial" panose="020B0604020202090204" pitchFamily="34" charset="0"/>
                <a:cs typeface="Arial Regular" panose="020B0604020202090204" charset="0"/>
              </a:rPr>
              <a:t>, which may be due to the randomness of data, the effectiveness of the algorithm, the particularity of parameters and so on. As shown below.</a:t>
            </a:r>
            <a:endParaRPr lang="zh-CN" altLang="en-US" sz="1600">
              <a:solidFill>
                <a:schemeClr val="tx1"/>
              </a:solidFill>
              <a:uFillTx/>
              <a:latin typeface="Arial" panose="020B0604020202090204" pitchFamily="34" charset="0"/>
              <a:cs typeface="Arial Regular" panose="020B0604020202090204" charset="0"/>
            </a:endParaRPr>
          </a:p>
        </p:txBody>
      </p:sp>
      <p:pic>
        <p:nvPicPr>
          <p:cNvPr id="5" name="图片 4" descr="spectral-erro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2235200"/>
            <a:ext cx="5725160" cy="3038475"/>
          </a:xfrm>
          <a:prstGeom prst="rect">
            <a:avLst/>
          </a:prstGeom>
        </p:spPr>
      </p:pic>
      <p:pic>
        <p:nvPicPr>
          <p:cNvPr id="8" name="图片 7" descr="spectral-erro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0" y="2235200"/>
            <a:ext cx="5798185" cy="3038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4685" y="352425"/>
            <a:ext cx="1076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Reproduction details</a:t>
            </a:r>
            <a:r>
              <a:rPr lang="en-US" altLang="zh-CN" b="1" dirty="0">
                <a:solidFill>
                  <a:srgbClr val="7B92C3">
                    <a:alpha val="60000"/>
                  </a:srgbClr>
                </a:solidFill>
                <a:uFillTx/>
                <a:latin typeface="Arial Regular" panose="020B0604020202090204" charset="0"/>
                <a:cs typeface="Arial Regular" panose="020B0604020202090204" charset="0"/>
              </a:rPr>
              <a:t>: 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Influence of different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C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lustering algorithms 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on 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N_MAX_SS=10, D_MAX=150, c=5</a:t>
            </a:r>
            <a:endParaRPr lang="en-US" altLang="zh-CN" b="1" dirty="0">
              <a:solidFill>
                <a:srgbClr val="7B92C3">
                  <a:alpha val="60000"/>
                </a:srgbClr>
              </a:solidFill>
              <a:uFillTx/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fe1b786-6c9d-47f0-868d-c2e7d438db87}"/>
  <p:tag name="TABLE_ENDDRAG_ORIGIN_RECT" val="853*348"/>
  <p:tag name="TABLE_ENDDRAG_RECT" val="33*95*893*348"/>
</p:tagLst>
</file>

<file path=ppt/tags/tag2.xml><?xml version="1.0" encoding="utf-8"?>
<p:tagLst xmlns:p="http://schemas.openxmlformats.org/presentationml/2006/main">
  <p:tag name="KSO_WM_UNIT_TABLE_BEAUTIFY" val="smartTable{fce1e223-beed-4610-b29c-4ce016772ad8}"/>
  <p:tag name="TABLE_ENDDRAG_ORIGIN_RECT" val="672*150"/>
  <p:tag name="TABLE_ENDDRAG_RECT" val="122*146*693*199"/>
</p:tagLst>
</file>

<file path=ppt/tags/tag3.xml><?xml version="1.0" encoding="utf-8"?>
<p:tagLst xmlns:p="http://schemas.openxmlformats.org/presentationml/2006/main">
  <p:tag name="KSO_WM_UNIT_TABLE_BEAUTIFY" val="smartTable{6d283454-8c4b-459b-9c53-ae13fed1f6e8}"/>
  <p:tag name="TABLE_ENDDRAG_ORIGIN_RECT" val="694*120"/>
  <p:tag name="TABLE_ENDDRAG_RECT" val="132*186*694*143"/>
</p:tagLst>
</file>

<file path=ppt/tags/tag4.xml><?xml version="1.0" encoding="utf-8"?>
<p:tagLst xmlns:p="http://schemas.openxmlformats.org/presentationml/2006/main">
  <p:tag name="KSO_WM_UNIT_TABLE_BEAUTIFY" val="smartTable{6d283454-8c4b-459b-9c53-ae13fed1f6e8}"/>
  <p:tag name="TABLE_ENDDRAG_ORIGIN_RECT" val="726*158"/>
  <p:tag name="TABLE_ENDDRAG_RECT" val="100*198*726*143"/>
</p:tagLst>
</file>

<file path=ppt/tags/tag5.xml><?xml version="1.0" encoding="utf-8"?>
<p:tagLst xmlns:p="http://schemas.openxmlformats.org/presentationml/2006/main">
  <p:tag name="KSO_WM_UNIT_TABLE_BEAUTIFY" val="smartTable{6d283454-8c4b-459b-9c53-ae13fed1f6e8}"/>
  <p:tag name="TABLE_ENDDRAG_ORIGIN_RECT" val="738*143"/>
  <p:tag name="TABLE_ENDDRAG_RECT" val="106*198*738*107"/>
</p:tagLst>
</file>

<file path=ppt/tags/tag6.xml><?xml version="1.0" encoding="utf-8"?>
<p:tagLst xmlns:p="http://schemas.openxmlformats.org/presentationml/2006/main">
  <p:tag name="KSO_WM_UNIT_TABLE_BEAUTIFY" val="smartTable{6d283454-8c4b-459b-9c53-ae13fed1f6e8}"/>
  <p:tag name="TABLE_ENDDRAG_ORIGIN_RECT" val="738*143"/>
  <p:tag name="TABLE_ENDDRAG_RECT" val="106*198*738*10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3861</Words>
  <Application>WPS 演示</Application>
  <PresentationFormat>宽屏</PresentationFormat>
  <Paragraphs>504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53" baseType="lpstr">
      <vt:lpstr>Arial</vt:lpstr>
      <vt:lpstr>方正书宋_GBK</vt:lpstr>
      <vt:lpstr>Wingdings</vt:lpstr>
      <vt:lpstr>宋体</vt:lpstr>
      <vt:lpstr>Arial Unicode MS</vt:lpstr>
      <vt:lpstr>宋体-简</vt:lpstr>
      <vt:lpstr>Calibri</vt:lpstr>
      <vt:lpstr>Helvetica Neue</vt:lpstr>
      <vt:lpstr>Calibri Light</vt:lpstr>
      <vt:lpstr>微软雅黑</vt:lpstr>
      <vt:lpstr>汉仪旗黑</vt:lpstr>
      <vt:lpstr>Arial Regular</vt:lpstr>
      <vt:lpstr>汉仪书宋一简</vt:lpstr>
      <vt:lpstr>华文宋体</vt:lpstr>
      <vt:lpstr>Arial Bold</vt:lpstr>
      <vt:lpstr>汉仪书宋一简</vt:lpstr>
      <vt:lpstr>苹方-简</vt:lpstr>
      <vt:lpstr>宋体</vt:lpstr>
      <vt:lpstr>汉仪晓波折纸体简</vt:lpstr>
      <vt:lpstr>Wingdings</vt:lpstr>
      <vt:lpstr>Arial Italic</vt:lpstr>
      <vt:lpstr>Arial Bold Italic</vt:lpstr>
      <vt:lpstr>Noto Sans Adlam</vt:lpstr>
      <vt:lpstr>Noto Nastaliq Urdu Regular</vt:lpstr>
      <vt:lpstr>Noteworthy Light</vt:lpstr>
      <vt:lpstr>Noto Sans Javanese</vt:lpstr>
      <vt:lpstr>Klee Medium</vt:lpstr>
      <vt:lpstr>Kohinoor Telugu Regular</vt:lpstr>
      <vt:lpstr>Kokonor</vt:lpstr>
      <vt:lpstr>Kohinoor Devanagari Regular</vt:lpstr>
      <vt:lpstr>InaiMathi Regular</vt:lpstr>
      <vt:lpstr>Farisi</vt:lpstr>
      <vt:lpstr>PT Mono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hewittzgh</dc:creator>
  <cp:lastModifiedBy>hewittzgh</cp:lastModifiedBy>
  <cp:revision>69</cp:revision>
  <dcterms:created xsi:type="dcterms:W3CDTF">2022-02-25T01:02:47Z</dcterms:created>
  <dcterms:modified xsi:type="dcterms:W3CDTF">2022-02-25T01:02:47Z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